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" charset="1" panose="00000000000000000000"/>
      <p:regular r:id="rId22"/>
    </p:embeddedFont>
    <p:embeddedFont>
      <p:font typeface="TT Octosquares Compressed" charset="1" panose="02010001040000080307"/>
      <p:regular r:id="rId23"/>
    </p:embeddedFont>
    <p:embeddedFont>
      <p:font typeface="Canva Sans" charset="1" panose="020B0503030501040103"/>
      <p:regular r:id="rId24"/>
    </p:embeddedFont>
    <p:embeddedFont>
      <p:font typeface="Open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https://pt.wikipedia.org/wiki/B%C3%ADbli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https://pt.wikipedia.org/wiki/Lista_de_bens_tombados_na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46240" y="3651845"/>
            <a:ext cx="9880079" cy="26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1"/>
              </a:lnSpc>
              <a:spcBef>
                <a:spcPct val="0"/>
              </a:spcBef>
            </a:pPr>
            <a:r>
              <a:rPr lang="en-US" sz="15615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BST AND HEAP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563846" y="6040006"/>
            <a:ext cx="5483135" cy="50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Huffman coding and decoding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073" y="2643451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81621" y="3043892"/>
            <a:ext cx="16043089" cy="2746771"/>
          </a:xfrm>
          <a:custGeom>
            <a:avLst/>
            <a:gdLst/>
            <a:ahLst/>
            <a:cxnLst/>
            <a:rect r="r" b="b" t="t" l="l"/>
            <a:pathLst>
              <a:path h="2746771" w="16043089">
                <a:moveTo>
                  <a:pt x="0" y="0"/>
                </a:moveTo>
                <a:lnTo>
                  <a:pt x="16043089" y="0"/>
                </a:lnTo>
                <a:lnTo>
                  <a:pt x="16043089" y="2746771"/>
                </a:lnTo>
                <a:lnTo>
                  <a:pt x="0" y="2746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01244" y="412009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70861" y="601344"/>
            <a:ext cx="6776120" cy="204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  <a:spcBef>
                <a:spcPct val="0"/>
              </a:spcBef>
            </a:pPr>
            <a:r>
              <a:rPr lang="en-US" sz="586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FUNÇÃO DE CUSTO APROXIMADA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073" y="2643451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12886" y="2782513"/>
            <a:ext cx="13781108" cy="4721975"/>
          </a:xfrm>
          <a:custGeom>
            <a:avLst/>
            <a:gdLst/>
            <a:ahLst/>
            <a:cxnLst/>
            <a:rect r="r" b="b" t="t" l="l"/>
            <a:pathLst>
              <a:path h="4721975" w="13781108">
                <a:moveTo>
                  <a:pt x="0" y="0"/>
                </a:moveTo>
                <a:lnTo>
                  <a:pt x="13781108" y="0"/>
                </a:lnTo>
                <a:lnTo>
                  <a:pt x="13781108" y="4721974"/>
                </a:lnTo>
                <a:lnTo>
                  <a:pt x="0" y="4721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4" r="0" b="-131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70861" y="1145767"/>
            <a:ext cx="6776120" cy="100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  <a:spcBef>
                <a:spcPct val="0"/>
              </a:spcBef>
            </a:pPr>
            <a:r>
              <a:rPr lang="en-US" sz="586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TESTE DA FUNÇÃO DE CUSTO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073" y="2643451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86672" y="1238899"/>
            <a:ext cx="11977073" cy="8445611"/>
          </a:xfrm>
          <a:custGeom>
            <a:avLst/>
            <a:gdLst/>
            <a:ahLst/>
            <a:cxnLst/>
            <a:rect r="r" b="b" t="t" l="l"/>
            <a:pathLst>
              <a:path h="8445611" w="11977073">
                <a:moveTo>
                  <a:pt x="0" y="0"/>
                </a:moveTo>
                <a:lnTo>
                  <a:pt x="11977073" y="0"/>
                </a:lnTo>
                <a:lnTo>
                  <a:pt x="11977073" y="8445611"/>
                </a:lnTo>
                <a:lnTo>
                  <a:pt x="0" y="844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5741" y="156629"/>
            <a:ext cx="6776120" cy="100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  <a:spcBef>
                <a:spcPct val="0"/>
              </a:spcBef>
            </a:pPr>
            <a:r>
              <a:rPr lang="en-US" sz="586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TESTE DA FUNÇÃO DE CUSTO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073" y="2643451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81721" y="2247540"/>
            <a:ext cx="16449054" cy="5791921"/>
          </a:xfrm>
          <a:custGeom>
            <a:avLst/>
            <a:gdLst/>
            <a:ahLst/>
            <a:cxnLst/>
            <a:rect r="r" b="b" t="t" l="l"/>
            <a:pathLst>
              <a:path h="5791921" w="16449054">
                <a:moveTo>
                  <a:pt x="0" y="0"/>
                </a:moveTo>
                <a:lnTo>
                  <a:pt x="16449054" y="0"/>
                </a:lnTo>
                <a:lnTo>
                  <a:pt x="16449054" y="5791920"/>
                </a:lnTo>
                <a:lnTo>
                  <a:pt x="0" y="5791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5741" y="601344"/>
            <a:ext cx="6776120" cy="100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  <a:spcBef>
                <a:spcPct val="0"/>
              </a:spcBef>
            </a:pPr>
            <a:r>
              <a:rPr lang="en-US" sz="586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TESTE DA FUNÇÃO DE CUSTO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01200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66321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1441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02972" y="3864119"/>
            <a:ext cx="3049503" cy="4474231"/>
            <a:chOff x="0" y="0"/>
            <a:chExt cx="4066004" cy="59656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503322" cy="2124941"/>
              <a:chOff x="0" y="0"/>
              <a:chExt cx="6353786" cy="53934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3786" cy="5393404"/>
              </a:xfrm>
              <a:custGeom>
                <a:avLst/>
                <a:gdLst/>
                <a:ahLst/>
                <a:cxnLst/>
                <a:rect r="r" b="b" t="t" l="l"/>
                <a:pathLst>
                  <a:path h="5393404" w="6353786">
                    <a:moveTo>
                      <a:pt x="0" y="5393404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5393404"/>
                    </a:lnTo>
                    <a:close/>
                  </a:path>
                </a:pathLst>
              </a:custGeom>
              <a:solidFill>
                <a:srgbClr val="12F1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98398"/>
              <a:ext cx="4066004" cy="3853088"/>
              <a:chOff x="0" y="0"/>
              <a:chExt cx="6353786" cy="60210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3786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6353786">
                    <a:moveTo>
                      <a:pt x="0" y="6021070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602107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0" t="0" r="0" b="-5525"/>
                </a:stretch>
              </a:blip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09322" y="4478147"/>
              <a:ext cx="364736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12F1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Tartarugas Ninjas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276666"/>
              <a:ext cx="4066004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0.223 segundos</a:t>
              </a:r>
            </a:p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99061" y="3864119"/>
            <a:ext cx="3049503" cy="4474231"/>
            <a:chOff x="0" y="0"/>
            <a:chExt cx="4066004" cy="596564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503322" cy="2124941"/>
              <a:chOff x="0" y="0"/>
              <a:chExt cx="6353786" cy="539340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3786" cy="5393404"/>
              </a:xfrm>
              <a:custGeom>
                <a:avLst/>
                <a:gdLst/>
                <a:ahLst/>
                <a:cxnLst/>
                <a:rect r="r" b="b" t="t" l="l"/>
                <a:pathLst>
                  <a:path h="5393404" w="6353786">
                    <a:moveTo>
                      <a:pt x="0" y="5393404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5393404"/>
                    </a:lnTo>
                    <a:close/>
                  </a:path>
                </a:pathLst>
              </a:custGeom>
              <a:solidFill>
                <a:srgbClr val="12F1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98398"/>
              <a:ext cx="4066004" cy="3853088"/>
              <a:chOff x="0" y="0"/>
              <a:chExt cx="6353786" cy="602107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3786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6353786">
                    <a:moveTo>
                      <a:pt x="0" y="6021070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602107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32918" t="0" r="-32918" b="0"/>
                </a:stretch>
              </a:blip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09322" y="4478147"/>
              <a:ext cx="364736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12F1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Bíblia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276666"/>
              <a:ext cx="4066004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0.456 segundos</a:t>
              </a:r>
            </a:p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96239" y="3864119"/>
            <a:ext cx="3049503" cy="4864756"/>
            <a:chOff x="0" y="0"/>
            <a:chExt cx="4066004" cy="648634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503322" cy="2124941"/>
              <a:chOff x="0" y="0"/>
              <a:chExt cx="6353786" cy="53934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3786" cy="5393404"/>
              </a:xfrm>
              <a:custGeom>
                <a:avLst/>
                <a:gdLst/>
                <a:ahLst/>
                <a:cxnLst/>
                <a:rect r="r" b="b" t="t" l="l"/>
                <a:pathLst>
                  <a:path h="5393404" w="6353786">
                    <a:moveTo>
                      <a:pt x="0" y="5393404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5393404"/>
                    </a:lnTo>
                    <a:close/>
                  </a:path>
                </a:pathLst>
              </a:custGeom>
              <a:solidFill>
                <a:srgbClr val="12F1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98398"/>
              <a:ext cx="4066004" cy="3853088"/>
              <a:chOff x="0" y="0"/>
              <a:chExt cx="6353786" cy="60210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3786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6353786">
                    <a:moveTo>
                      <a:pt x="0" y="6021070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602107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5551" t="0" r="-5551" b="0"/>
                </a:stretch>
              </a:blip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09322" y="4478147"/>
              <a:ext cx="3647360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12F1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História da Humanidade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5797366"/>
              <a:ext cx="4066004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1.234 segundos</a:t>
              </a:r>
            </a:p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093417" y="3864119"/>
            <a:ext cx="3049503" cy="4864756"/>
            <a:chOff x="0" y="0"/>
            <a:chExt cx="4066004" cy="648634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503322" cy="2124941"/>
              <a:chOff x="0" y="0"/>
              <a:chExt cx="6353786" cy="539340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3786" cy="5393404"/>
              </a:xfrm>
              <a:custGeom>
                <a:avLst/>
                <a:gdLst/>
                <a:ahLst/>
                <a:cxnLst/>
                <a:rect r="r" b="b" t="t" l="l"/>
                <a:pathLst>
                  <a:path h="5393404" w="6353786">
                    <a:moveTo>
                      <a:pt x="0" y="5393404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5393404"/>
                    </a:lnTo>
                    <a:close/>
                  </a:path>
                </a:pathLst>
              </a:custGeom>
              <a:solidFill>
                <a:srgbClr val="12F1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198398"/>
              <a:ext cx="4066004" cy="3853088"/>
              <a:chOff x="0" y="0"/>
              <a:chExt cx="6353786" cy="60210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3786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6353786">
                    <a:moveTo>
                      <a:pt x="0" y="6021070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602107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20983" t="0" r="-20983" b="0"/>
                </a:stretch>
              </a:blip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209322" y="4478147"/>
              <a:ext cx="3647360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12F1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Elenco 2017 do Flamengo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797366"/>
              <a:ext cx="4066004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1.876 segundos</a:t>
              </a:r>
            </a:p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590595" y="3864119"/>
            <a:ext cx="3049503" cy="4722516"/>
            <a:chOff x="0" y="0"/>
            <a:chExt cx="4066004" cy="6296688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2503322" cy="2124941"/>
              <a:chOff x="0" y="0"/>
              <a:chExt cx="6353786" cy="539340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3786" cy="5393404"/>
              </a:xfrm>
              <a:custGeom>
                <a:avLst/>
                <a:gdLst/>
                <a:ahLst/>
                <a:cxnLst/>
                <a:rect r="r" b="b" t="t" l="l"/>
                <a:pathLst>
                  <a:path h="5393404" w="6353786">
                    <a:moveTo>
                      <a:pt x="0" y="5393404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5393404"/>
                    </a:lnTo>
                    <a:close/>
                  </a:path>
                </a:pathLst>
              </a:custGeom>
              <a:solidFill>
                <a:srgbClr val="12F1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98398"/>
              <a:ext cx="4066004" cy="3853088"/>
              <a:chOff x="0" y="0"/>
              <a:chExt cx="6353786" cy="602107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3786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6353786">
                    <a:moveTo>
                      <a:pt x="0" y="6021070"/>
                    </a:moveTo>
                    <a:lnTo>
                      <a:pt x="738340" y="0"/>
                    </a:lnTo>
                    <a:lnTo>
                      <a:pt x="6353786" y="0"/>
                    </a:lnTo>
                    <a:lnTo>
                      <a:pt x="5615446" y="602107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-20611" t="0" r="-20611" b="0"/>
                </a:stretch>
              </a:blip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209322" y="4478147"/>
              <a:ext cx="3647360" cy="957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12F1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Bens Tombados da Cidade de São Paulo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5759478"/>
              <a:ext cx="4066004" cy="537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2.472 segundos</a:t>
              </a:r>
            </a:p>
            <a:p>
              <a:pPr algn="ctr">
                <a:lnSpc>
                  <a:spcPts val="16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099061" y="2014642"/>
            <a:ext cx="10089879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RESULTADOS DOS TESTES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94451" y="3864119"/>
            <a:ext cx="1877491" cy="1593706"/>
            <a:chOff x="0" y="0"/>
            <a:chExt cx="6353786" cy="53934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894451" y="4012917"/>
            <a:ext cx="3049503" cy="2889816"/>
            <a:chOff x="0" y="0"/>
            <a:chExt cx="6353786" cy="6021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5"/>
              <a:stretch>
                <a:fillRect l="0" t="-2762" r="0" b="-276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710983" y="3864119"/>
            <a:ext cx="1877491" cy="1593706"/>
            <a:chOff x="0" y="0"/>
            <a:chExt cx="6353786" cy="53934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527514" y="3864119"/>
            <a:ext cx="1877491" cy="1593706"/>
            <a:chOff x="0" y="0"/>
            <a:chExt cx="6353786" cy="53934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344046" y="3864119"/>
            <a:ext cx="1877491" cy="1593706"/>
            <a:chOff x="0" y="0"/>
            <a:chExt cx="6353786" cy="53934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5710983" y="4012917"/>
            <a:ext cx="3049503" cy="2889816"/>
            <a:chOff x="0" y="0"/>
            <a:chExt cx="6353786" cy="6021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6"/>
              <a:stretch>
                <a:fillRect l="0" t="-2762" r="0" b="-2762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527514" y="4012917"/>
            <a:ext cx="3049503" cy="2889816"/>
            <a:chOff x="0" y="0"/>
            <a:chExt cx="6353786" cy="6021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7"/>
              <a:stretch>
                <a:fillRect l="0" t="0" r="-54529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344046" y="4012917"/>
            <a:ext cx="3049503" cy="2889816"/>
            <a:chOff x="0" y="0"/>
            <a:chExt cx="6353786" cy="6021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8"/>
              <a:stretch>
                <a:fillRect l="-43282" t="0" r="-43282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131658" y="2014642"/>
            <a:ext cx="8024683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APLICAÇÃO PRÁTICA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501200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966321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431441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51442" y="7222729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Conversão da Imagems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94451" y="7701444"/>
            <a:ext cx="304950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</a:p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 imagem é convertida em diferentes blocos, onde cada bloco representa as cores ou luminosidade.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867974" y="7222729"/>
            <a:ext cx="273552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Transformada Discreta do Cosseno (DCT)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06486" y="7910994"/>
            <a:ext cx="304950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JPEG usa a DCT para transformar os dados de espaço de cores em coeficientes de frequência.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684506" y="7222729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Quantização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7989" y="7910994"/>
            <a:ext cx="304950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processo de quantização reduz a precisão dos coeficientes, descartando as informações de alta frequência (menos perceptíveis ao olho humano).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3501037" y="7222729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Codificação Huffman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44046" y="7969418"/>
            <a:ext cx="304950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Finalmente, os coeficientes quantizados são codificados usando o algoritmo de Huffman.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46240" y="3651845"/>
            <a:ext cx="9880079" cy="26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1"/>
              </a:lnSpc>
              <a:spcBef>
                <a:spcPct val="0"/>
              </a:spcBef>
            </a:pPr>
            <a:r>
              <a:rPr lang="en-US" sz="15615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OBRIGADO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6792880" y="4254824"/>
            <a:ext cx="6509860" cy="2228976"/>
            <a:chOff x="0" y="0"/>
            <a:chExt cx="6350000" cy="2174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50798" y="6751024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85906" y="6751024"/>
            <a:ext cx="677751" cy="6777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21014" y="6751024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995408" y="935039"/>
            <a:ext cx="10103147" cy="5362604"/>
          </a:xfrm>
          <a:custGeom>
            <a:avLst/>
            <a:gdLst/>
            <a:ahLst/>
            <a:cxnLst/>
            <a:rect r="r" b="b" t="t" l="l"/>
            <a:pathLst>
              <a:path h="5362604" w="10103147">
                <a:moveTo>
                  <a:pt x="0" y="0"/>
                </a:moveTo>
                <a:lnTo>
                  <a:pt x="10103146" y="0"/>
                </a:lnTo>
                <a:lnTo>
                  <a:pt x="10103146" y="5362605"/>
                </a:lnTo>
                <a:lnTo>
                  <a:pt x="0" y="5362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3079456"/>
            <a:ext cx="5325928" cy="22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ESTRUTURA DO PROGRAMA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4118" y="6627199"/>
            <a:ext cx="2980687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Estruturas de Dados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MinHeapNode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41618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59226" y="6627199"/>
            <a:ext cx="2976099" cy="31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 Auxiliares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newNode()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swapMinHeapNode()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minHeapify()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isLeaf()</a:t>
            </a:r>
          </a:p>
          <a:p>
            <a:pPr algn="l">
              <a:lnSpc>
                <a:spcPts val="365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176726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94334" y="6627199"/>
            <a:ext cx="2905621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Algoritmos Principais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extractMin()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insertMinHeap()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buildHuffmanTree()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411834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6683610" y="3630419"/>
            <a:ext cx="6509860" cy="2228976"/>
            <a:chOff x="0" y="0"/>
            <a:chExt cx="6350000" cy="2174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50798" y="6751024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85906" y="6751024"/>
            <a:ext cx="677751" cy="6777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21014" y="6751024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926128" y="2702598"/>
            <a:ext cx="10750746" cy="2919747"/>
          </a:xfrm>
          <a:custGeom>
            <a:avLst/>
            <a:gdLst/>
            <a:ahLst/>
            <a:cxnLst/>
            <a:rect r="r" b="b" t="t" l="l"/>
            <a:pathLst>
              <a:path h="2919747" w="10750746">
                <a:moveTo>
                  <a:pt x="0" y="0"/>
                </a:moveTo>
                <a:lnTo>
                  <a:pt x="10750746" y="0"/>
                </a:lnTo>
                <a:lnTo>
                  <a:pt x="10750746" y="2919747"/>
                </a:lnTo>
                <a:lnTo>
                  <a:pt x="0" y="2919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3079456"/>
            <a:ext cx="5325928" cy="22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ESTRUTURA DO PROGRAMA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4118" y="6627199"/>
            <a:ext cx="2980687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Estruturas de Dados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MinHeapNode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41618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59226" y="6627199"/>
            <a:ext cx="2976099" cy="31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 Auxiliares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newNode()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swapMinHeapNode()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minHeapify()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isLeaf()</a:t>
            </a:r>
          </a:p>
          <a:p>
            <a:pPr algn="l">
              <a:lnSpc>
                <a:spcPts val="365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176726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94334" y="6627199"/>
            <a:ext cx="2905621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Algoritmos Principais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extractMin()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insertMinHeap()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buildHuffmanTree()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411834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7424781" y="4379705"/>
            <a:ext cx="6509860" cy="2228976"/>
            <a:chOff x="0" y="0"/>
            <a:chExt cx="6350000" cy="2174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50798" y="6751024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85906" y="6751024"/>
            <a:ext cx="677751" cy="6777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21014" y="6751024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672836" y="850549"/>
            <a:ext cx="8326373" cy="5559740"/>
          </a:xfrm>
          <a:custGeom>
            <a:avLst/>
            <a:gdLst/>
            <a:ahLst/>
            <a:cxnLst/>
            <a:rect r="r" b="b" t="t" l="l"/>
            <a:pathLst>
              <a:path h="5559740" w="8326373">
                <a:moveTo>
                  <a:pt x="0" y="0"/>
                </a:moveTo>
                <a:lnTo>
                  <a:pt x="8326373" y="0"/>
                </a:lnTo>
                <a:lnTo>
                  <a:pt x="8326373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3079456"/>
            <a:ext cx="5325928" cy="22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ESTRUTURA DO PROGRAMA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4118" y="6627199"/>
            <a:ext cx="2980687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Estruturas de Dados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MinHeapNode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41618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59226" y="6627199"/>
            <a:ext cx="2976099" cy="31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 Auxiliares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newNode()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swapMinHeapNode()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minHeapify()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isLeaf()</a:t>
            </a:r>
          </a:p>
          <a:p>
            <a:pPr algn="l">
              <a:lnSpc>
                <a:spcPts val="365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176726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94334" y="6627199"/>
            <a:ext cx="2905621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1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Algoritmos Principais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extractMin()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insertMinHeap()</a:t>
            </a:r>
          </a:p>
          <a:p>
            <a:pPr algn="l" marL="431797" indent="-215899" lvl="1">
              <a:lnSpc>
                <a:spcPts val="36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buildHuffmanTree()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411834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8969907" y="3633515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10424" y="3944099"/>
            <a:ext cx="677751" cy="677751"/>
            <a:chOff x="0" y="0"/>
            <a:chExt cx="903667" cy="90366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10424" y="6136443"/>
            <a:ext cx="677751" cy="677751"/>
            <a:chOff x="0" y="0"/>
            <a:chExt cx="903667" cy="90366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10424" y="8197867"/>
            <a:ext cx="677751" cy="677751"/>
            <a:chOff x="0" y="0"/>
            <a:chExt cx="903667" cy="90366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76734" y="2145603"/>
            <a:ext cx="8082566" cy="5995795"/>
          </a:xfrm>
          <a:custGeom>
            <a:avLst/>
            <a:gdLst/>
            <a:ahLst/>
            <a:cxnLst/>
            <a:rect r="r" b="b" t="t" l="l"/>
            <a:pathLst>
              <a:path h="5995795" w="8082566">
                <a:moveTo>
                  <a:pt x="0" y="0"/>
                </a:moveTo>
                <a:lnTo>
                  <a:pt x="8082566" y="0"/>
                </a:lnTo>
                <a:lnTo>
                  <a:pt x="8082566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2674" y="324834"/>
            <a:ext cx="8394736" cy="252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0"/>
              </a:lnSpc>
              <a:spcBef>
                <a:spcPct val="0"/>
              </a:spcBef>
            </a:pPr>
            <a:r>
              <a:rPr lang="en-US" sz="726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MANIPULAÇÃO DE ARQUIVOS E VISUALIZAÇÃO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83744" y="3915524"/>
            <a:ext cx="5245590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HuffmanCodesFromHTML</a:t>
            </a: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()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Lê um arquivo HTML, calcula a frequência de cada caractere e constrói a árvore de Huffman.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183744" y="6071681"/>
            <a:ext cx="5245590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writeDotFile()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Gera a árvore de Huffman no formato DOT, um formato de texto com estrutura e sintaxe definida.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183744" y="8169292"/>
            <a:ext cx="5245590" cy="138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GraphViz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arquivo DOT foi renderizado usando o Graphviz para produzir uma representação gráfica da árvore de Huffman.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6689914" y="4934051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28511" y="2094689"/>
            <a:ext cx="10966364" cy="7370310"/>
          </a:xfrm>
          <a:custGeom>
            <a:avLst/>
            <a:gdLst/>
            <a:ahLst/>
            <a:cxnLst/>
            <a:rect r="r" b="b" t="t" l="l"/>
            <a:pathLst>
              <a:path h="7370310" w="10966364">
                <a:moveTo>
                  <a:pt x="0" y="0"/>
                </a:moveTo>
                <a:lnTo>
                  <a:pt x="10966364" y="0"/>
                </a:lnTo>
                <a:lnTo>
                  <a:pt x="10966364" y="7370310"/>
                </a:lnTo>
                <a:lnTo>
                  <a:pt x="0" y="7370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9916" y="3055776"/>
            <a:ext cx="5623533" cy="397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2"/>
              </a:lnSpc>
            </a:pPr>
            <a:r>
              <a:rPr lang="en-US" sz="22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 das primeiras implementações do algoritmo de Huffman foi realizada utilizando a página HTML da Wikipédia sobre a Bíblia, disponível em </a:t>
            </a:r>
            <a:r>
              <a:rPr lang="en-US" sz="2227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pt.wikipedia.org/wiki/B%C3%ADblia"/>
              </a:rPr>
              <a:t>"https://pt.wikipedia.org/wiki/Bíblia",</a:t>
            </a:r>
          </a:p>
          <a:p>
            <a:pPr algn="just">
              <a:lnSpc>
                <a:spcPts val="4722"/>
              </a:lnSpc>
            </a:pPr>
          </a:p>
          <a:p>
            <a:pPr algn="just">
              <a:lnSpc>
                <a:spcPts val="311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99916" y="622734"/>
            <a:ext cx="11247065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IMPLEMENTAÇÃO E TESTES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11060751" y="4684289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02397" y="1444437"/>
            <a:ext cx="5111726" cy="7710963"/>
          </a:xfrm>
          <a:custGeom>
            <a:avLst/>
            <a:gdLst/>
            <a:ahLst/>
            <a:cxnLst/>
            <a:rect r="r" b="b" t="t" l="l"/>
            <a:pathLst>
              <a:path h="7710963" w="5111726">
                <a:moveTo>
                  <a:pt x="0" y="0"/>
                </a:moveTo>
                <a:lnTo>
                  <a:pt x="5111725" y="0"/>
                </a:lnTo>
                <a:lnTo>
                  <a:pt x="5111725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79161"/>
            <a:ext cx="6968105" cy="338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2"/>
              </a:lnSpc>
            </a:pPr>
            <a:r>
              <a:rPr lang="en-US" sz="22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terceira implementação do algoritmo de Huffman foi realizada com a página da Wikipédia sobre a História da Humanidade, disponível em https://pt.wikipedia.org/wiki/História_da_humanidade. Uma </a:t>
            </a:r>
            <a:r>
              <a:rPr lang="en-US" sz="22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página, com tamanho de 612 645 bytes.</a:t>
            </a:r>
          </a:p>
          <a:p>
            <a:pPr algn="just">
              <a:lnSpc>
                <a:spcPts val="311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99916" y="622734"/>
            <a:ext cx="11247065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IMPLEMENTAÇÃO E TESTES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7346419" y="5143500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24251" y="2170889"/>
            <a:ext cx="10157717" cy="7352560"/>
          </a:xfrm>
          <a:custGeom>
            <a:avLst/>
            <a:gdLst/>
            <a:ahLst/>
            <a:cxnLst/>
            <a:rect r="r" b="b" t="t" l="l"/>
            <a:pathLst>
              <a:path h="7352560" w="10157717">
                <a:moveTo>
                  <a:pt x="0" y="0"/>
                </a:moveTo>
                <a:lnTo>
                  <a:pt x="10157717" y="0"/>
                </a:lnTo>
                <a:lnTo>
                  <a:pt x="10157717" y="7352561"/>
                </a:lnTo>
                <a:lnTo>
                  <a:pt x="0" y="735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9916" y="2185282"/>
            <a:ext cx="6093938" cy="633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2"/>
              </a:lnSpc>
            </a:pPr>
            <a:r>
              <a:rPr lang="en-US" sz="22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último teste realizado consistiu na aplicação do algoritmo de Huffman à página da Wikipédia sobre a Lista de Bens Tombados na Cidade de São Paulo, disponível em </a:t>
            </a:r>
            <a:r>
              <a:rPr lang="en-US" sz="2227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pt.wikipedia.org/wiki/Lista_de_bens_tombados_na"/>
              </a:rPr>
              <a:t>https://pt.wikipedia.org/wiki/Lista_de_bens_tombados_na</a:t>
            </a:r>
            <a:r>
              <a:rPr lang="en-US" sz="22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  <a:r>
              <a:rPr lang="en-US" sz="2227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cidade_de_São_Paulo</a:t>
            </a:r>
            <a:r>
              <a:rPr lang="en-US" sz="22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Esta página, identificada como a maior do site da Wikipédia em português para o Brasil, com tamanho de 681 874 bytes.</a:t>
            </a:r>
          </a:p>
          <a:p>
            <a:pPr algn="just">
              <a:lnSpc>
                <a:spcPts val="4722"/>
              </a:lnSpc>
            </a:pPr>
          </a:p>
          <a:p>
            <a:pPr algn="just">
              <a:lnSpc>
                <a:spcPts val="311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99916" y="622734"/>
            <a:ext cx="11247065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IMPLEMENTAÇÃO E TESTES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0735" y="4902831"/>
            <a:ext cx="4700562" cy="47005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062710" y="1028700"/>
            <a:ext cx="8229600" cy="82296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450" t="0" r="-1845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201244" y="412009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1244" y="63124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674" y="324834"/>
            <a:ext cx="8394736" cy="252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0"/>
              </a:lnSpc>
              <a:spcBef>
                <a:spcPct val="0"/>
              </a:spcBef>
            </a:pPr>
            <a:r>
              <a:rPr lang="en-US" sz="726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FUNÇÃO DE CUSTO E COMPLEXIDADE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245115"/>
            <a:ext cx="9743964" cy="154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2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BST (Binary Search Tree) e heaps são estruturas de dados essenciais em algoritmos como a codificação de Huffman. O BST permite operações de busca, inserção e exclusão em O(log n) em média, enquanto o heap oferece inserção e remoção em O(log n).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934350"/>
            <a:ext cx="9743964" cy="197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3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construção da árvore de Huffman utiliza um min-heap, e o custo dessa fase é O(nlogn), onde n é o número de caracteres únicos. A complexidade total do algoritmo é O(nlogn), sendo eficiente para compressão de dados.</a:t>
            </a:r>
          </a:p>
          <a:p>
            <a:pPr algn="l">
              <a:lnSpc>
                <a:spcPts val="24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DAGRi7HPMFU</dc:identifier>
  <dcterms:modified xsi:type="dcterms:W3CDTF">2011-08-01T06:04:30Z</dcterms:modified>
  <cp:revision>1</cp:revision>
  <dc:title>BST and Heap: Huffman coding and decoding</dc:title>
</cp:coreProperties>
</file>